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5" r:id="rId1"/>
  </p:sldMasterIdLst>
  <p:sldIdLst>
    <p:sldId id="256" r:id="rId2"/>
    <p:sldId id="257" r:id="rId3"/>
    <p:sldId id="261" r:id="rId4"/>
    <p:sldId id="258" r:id="rId5"/>
    <p:sldId id="259" r:id="rId6"/>
    <p:sldId id="263" r:id="rId7"/>
    <p:sldId id="264" r:id="rId8"/>
    <p:sldId id="262" r:id="rId9"/>
    <p:sldId id="26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26018B8B-CDE4-4322-913D-5C07F0D94286}">
          <p14:sldIdLst>
            <p14:sldId id="256"/>
            <p14:sldId id="257"/>
            <p14:sldId id="261"/>
            <p14:sldId id="258"/>
            <p14:sldId id="259"/>
            <p14:sldId id="263"/>
            <p14:sldId id="264"/>
            <p14:sldId id="262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g>
</file>

<file path=ppt/media/image8.gif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70391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05767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68552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5161539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39830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38006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35395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88830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4060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00607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12493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53558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90122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86036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07866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16250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51742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A2CF1-0EB2-4673-802D-3371233E4A77}" type="datetime2">
              <a:rPr lang="en-US" smtClean="0"/>
              <a:t>Thursday, March 31,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5179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비디오 3">
            <a:extLst>
              <a:ext uri="{FF2B5EF4-FFF2-40B4-BE49-F238E27FC236}">
                <a16:creationId xmlns:a16="http://schemas.microsoft.com/office/drawing/2014/main" id="{E7377752-E742-B9F7-C3D1-5D7F1BA022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0" y="0"/>
            <a:ext cx="12384113" cy="6966065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6467419-00F1-40C8-A29C-2D3DB4F6CD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1496" y="390987"/>
            <a:ext cx="6911974" cy="295465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>
            <a:normAutofit/>
          </a:bodyPr>
          <a:lstStyle/>
          <a:p>
            <a:pPr algn="ctr"/>
            <a:r>
              <a:rPr lang="en-US" altLang="ko-KR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궁서체" panose="02030609000101010101" pitchFamily="17" charset="-127"/>
                <a:ea typeface="궁서체" panose="02030609000101010101" pitchFamily="17" charset="-127"/>
              </a:rPr>
              <a:t>Fish Guardians</a:t>
            </a:r>
            <a:endParaRPr lang="ko-KR" altLang="en-US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궁서체" panose="02030609000101010101" pitchFamily="17" charset="-127"/>
              <a:ea typeface="궁서체" panose="02030609000101010101" pitchFamily="17" charset="-127"/>
            </a:endParaRPr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1729047" y="3424845"/>
            <a:ext cx="6882938" cy="1238596"/>
          </a:xfrm>
        </p:spPr>
        <p:txBody>
          <a:bodyPr/>
          <a:lstStyle/>
          <a:p>
            <a:endParaRPr lang="ko-KR" altLang="en-US" b="1" dirty="0">
              <a:solidFill>
                <a:schemeClr val="bg1">
                  <a:alpha val="58000"/>
                </a:schemeClr>
              </a:solidFill>
            </a:endParaRPr>
          </a:p>
        </p:txBody>
      </p:sp>
      <p:sp>
        <p:nvSpPr>
          <p:cNvPr id="17" name="부제목 2">
            <a:extLst>
              <a:ext uri="{FF2B5EF4-FFF2-40B4-BE49-F238E27FC236}">
                <a16:creationId xmlns:a16="http://schemas.microsoft.com/office/drawing/2014/main" id="{73F6FD29-97D8-4502-85B3-3DD508890875}"/>
              </a:ext>
            </a:extLst>
          </p:cNvPr>
          <p:cNvSpPr txBox="1">
            <a:spLocks/>
          </p:cNvSpPr>
          <p:nvPr/>
        </p:nvSpPr>
        <p:spPr>
          <a:xfrm>
            <a:off x="4032543" y="4399797"/>
            <a:ext cx="5015638" cy="2004712"/>
          </a:xfrm>
          <a:prstGeom prst="rect">
            <a:avLst/>
          </a:prstGeom>
        </p:spPr>
        <p:txBody>
          <a:bodyPr lIns="109728" tIns="109728" rIns="109728" bIns="9144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800" kern="1200" spc="9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2000" kern="1200" spc="9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800" kern="1200" spc="9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9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None/>
              <a:defRPr sz="1600" kern="1200" spc="9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7286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815720-AA7A-4CEA-89DE-F9794E9DC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팀원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4EE9E8-5FCE-4A2A-923B-8D59AAF3F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800" dirty="0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코딩 </a:t>
            </a:r>
            <a:r>
              <a:rPr lang="en-US" altLang="ko-KR" sz="2800" dirty="0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: </a:t>
            </a:r>
            <a:r>
              <a:rPr lang="ko-KR" altLang="en-US" sz="2800" dirty="0" err="1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윤영빈</a:t>
            </a:r>
            <a:endParaRPr lang="en-US" altLang="ko-KR" sz="2800" dirty="0">
              <a:solidFill>
                <a:schemeClr val="bg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  <a:p>
            <a:r>
              <a:rPr lang="en-US" altLang="ko-KR" sz="2800" dirty="0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PPT &amp; IDEA : </a:t>
            </a:r>
            <a:r>
              <a:rPr lang="ko-KR" altLang="en-US" sz="2800" dirty="0" err="1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김우섭</a:t>
            </a:r>
            <a:r>
              <a:rPr lang="en-US" altLang="ko-KR" sz="2800" dirty="0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 </a:t>
            </a:r>
            <a:r>
              <a:rPr lang="ko-KR" altLang="en-US" sz="2800" dirty="0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정진우</a:t>
            </a:r>
            <a:endParaRPr lang="en-US" altLang="ko-KR" sz="2800" dirty="0">
              <a:solidFill>
                <a:schemeClr val="bg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계획서 </a:t>
            </a:r>
            <a:r>
              <a:rPr lang="en-US" altLang="ko-KR" sz="2800" dirty="0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: </a:t>
            </a:r>
            <a:r>
              <a:rPr lang="ko-KR" altLang="en-US" sz="2800" dirty="0" err="1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배동윤</a:t>
            </a:r>
            <a:r>
              <a:rPr lang="ko-KR" altLang="en-US" sz="2800" dirty="0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 </a:t>
            </a:r>
            <a:r>
              <a:rPr lang="ko-KR" altLang="en-US" sz="2800" dirty="0" err="1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서승완</a:t>
            </a:r>
            <a:endParaRPr lang="en-US" altLang="ko-KR" sz="2800" dirty="0">
              <a:solidFill>
                <a:schemeClr val="bg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발표 </a:t>
            </a:r>
            <a:r>
              <a:rPr lang="en-US" altLang="ko-KR" sz="2800" dirty="0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: </a:t>
            </a:r>
            <a:r>
              <a:rPr lang="ko-KR" altLang="en-US" sz="2800" dirty="0" err="1">
                <a:solidFill>
                  <a:schemeClr val="bg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배동윤</a:t>
            </a:r>
            <a:endParaRPr lang="en-US" altLang="ko-KR" sz="2800" dirty="0">
              <a:solidFill>
                <a:schemeClr val="bg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509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46737B-F94E-4FF7-9829-756615A82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576954"/>
            <a:ext cx="9905998" cy="1478570"/>
          </a:xfrm>
        </p:spPr>
        <p:txBody>
          <a:bodyPr/>
          <a:lstStyle/>
          <a:p>
            <a:pPr algn="ctr"/>
            <a:r>
              <a:rPr lang="en-US" altLang="ko-KR" dirty="0"/>
              <a:t>Fish</a:t>
            </a:r>
            <a:r>
              <a:rPr lang="ko-KR" altLang="en-US" dirty="0"/>
              <a:t> </a:t>
            </a:r>
            <a:r>
              <a:rPr lang="en-US" altLang="ko-KR" dirty="0"/>
              <a:t>Guardians </a:t>
            </a:r>
            <a:r>
              <a:rPr lang="ko-KR" altLang="en-US" dirty="0"/>
              <a:t>팀의 목적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021B11-78D9-44E3-A14E-BE8B5D89A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담수양식</a:t>
            </a:r>
            <a:r>
              <a:rPr lang="en-US" altLang="ko-KR" sz="2400" dirty="0">
                <a:solidFill>
                  <a:schemeClr val="bg1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(Aquaculture)</a:t>
            </a:r>
            <a:r>
              <a:rPr lang="ko-KR" altLang="en-US" sz="2400" dirty="0">
                <a:latin typeface="궁서체" panose="02030609000101010101" pitchFamily="17" charset="-127"/>
                <a:ea typeface="궁서체" panose="02030609000101010101" pitchFamily="17" charset="-127"/>
              </a:rPr>
              <a:t>과 </a:t>
            </a:r>
            <a:r>
              <a:rPr lang="ko-KR" altLang="en-US" sz="2400" i="1" dirty="0">
                <a:solidFill>
                  <a:schemeClr val="bg1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수경재배</a:t>
            </a:r>
            <a:r>
              <a:rPr lang="en-US" altLang="ko-KR" sz="2400" dirty="0">
                <a:solidFill>
                  <a:schemeClr val="bg1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(Hydroponics)</a:t>
            </a:r>
            <a:r>
              <a:rPr lang="ko-KR" altLang="en-US" sz="2400" dirty="0">
                <a:latin typeface="궁서체" panose="02030609000101010101" pitchFamily="17" charset="-127"/>
                <a:ea typeface="궁서체" panose="02030609000101010101" pitchFamily="17" charset="-127"/>
              </a:rPr>
              <a:t>를 합친</a:t>
            </a:r>
          </a:p>
          <a:p>
            <a:pPr marL="0" indent="0">
              <a:buNone/>
            </a:pPr>
            <a:r>
              <a:rPr lang="ko-KR" altLang="en-US" sz="2400" dirty="0">
                <a:latin typeface="궁서체" panose="02030609000101010101" pitchFamily="17" charset="-127"/>
                <a:ea typeface="궁서체" panose="02030609000101010101" pitchFamily="17" charset="-127"/>
              </a:rPr>
              <a:t>것으로 지속 가능한 식량 방법으로 알려졌으며 물고기 </a:t>
            </a:r>
            <a:r>
              <a:rPr lang="ko-KR" altLang="en-US" dirty="0">
                <a:latin typeface="궁서체" panose="02030609000101010101" pitchFamily="17" charset="-127"/>
                <a:ea typeface="궁서체" panose="02030609000101010101" pitchFamily="17" charset="-127"/>
              </a:rPr>
              <a:t>배설물을 치워야 한다는 </a:t>
            </a:r>
            <a:r>
              <a:rPr lang="ko-KR" altLang="en-US" sz="2400" dirty="0">
                <a:latin typeface="궁서체" panose="02030609000101010101" pitchFamily="17" charset="-127"/>
                <a:ea typeface="궁서체" panose="02030609000101010101" pitchFamily="17" charset="-127"/>
              </a:rPr>
              <a:t>단점을 </a:t>
            </a:r>
            <a:r>
              <a:rPr lang="ko-KR" altLang="en-US" sz="2400" dirty="0">
                <a:solidFill>
                  <a:schemeClr val="bg1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수조 안의 물과 물고기의 유기물</a:t>
            </a:r>
            <a:r>
              <a:rPr lang="ko-KR" altLang="en-US" sz="2400" dirty="0">
                <a:latin typeface="궁서체" panose="02030609000101010101" pitchFamily="17" charset="-127"/>
                <a:ea typeface="궁서체" panose="02030609000101010101" pitchFamily="17" charset="-127"/>
              </a:rPr>
              <a:t>을</a:t>
            </a:r>
            <a:r>
              <a:rPr lang="ko-KR" altLang="en-US" sz="2400" dirty="0">
                <a:solidFill>
                  <a:schemeClr val="bg1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 </a:t>
            </a:r>
            <a:r>
              <a:rPr lang="ko-KR" altLang="en-US" sz="2400" dirty="0">
                <a:latin typeface="궁서체" panose="02030609000101010101" pitchFamily="17" charset="-127"/>
                <a:ea typeface="궁서체" panose="02030609000101010101" pitchFamily="17" charset="-127"/>
              </a:rPr>
              <a:t>이용하여 식물을 재배함으로써 높은 생산성을 가지고 수질오염이 적으며 물 소비량을 줄일 수 있기 때문입니다</a:t>
            </a:r>
            <a:r>
              <a:rPr lang="en-US" altLang="ko-KR" dirty="0">
                <a:latin typeface="궁서체" panose="02030609000101010101" pitchFamily="17" charset="-127"/>
                <a:ea typeface="궁서체" panose="02030609000101010101" pitchFamily="17" charset="-127"/>
              </a:rPr>
              <a:t>.</a:t>
            </a:r>
            <a:endParaRPr lang="ko-KR" altLang="en-US" sz="2400" dirty="0">
              <a:latin typeface="궁서체" panose="02030609000101010101" pitchFamily="17" charset="-127"/>
              <a:ea typeface="궁서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3804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2C2EB3-5C13-4CAC-8C30-DC5ED3971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789709"/>
            <a:ext cx="5015638" cy="5567959"/>
          </a:xfrm>
        </p:spPr>
        <p:txBody>
          <a:bodyPr vert="horz" lIns="0" tIns="0" rIns="0" bIns="0" rtlCol="0">
            <a:normAutofit/>
          </a:bodyPr>
          <a:lstStyle/>
          <a:p>
            <a:pPr marL="0" indent="0" algn="ctr">
              <a:buNone/>
            </a:pPr>
            <a:r>
              <a:rPr lang="ko-KR" altLang="en-US" sz="4400" spc="2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아쿠아포닉스란</a:t>
            </a:r>
            <a:r>
              <a:rPr lang="en-US" altLang="ko-KR" sz="4400" spc="20" dirty="0">
                <a:solidFill>
                  <a:schemeClr val="tx2">
                    <a:lumMod val="60000"/>
                    <a:lumOff val="40000"/>
                  </a:schemeClr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?</a:t>
            </a:r>
          </a:p>
          <a:p>
            <a:pPr marL="0" indent="0" algn="ctr">
              <a:buNone/>
            </a:pPr>
            <a:endParaRPr lang="en-US" altLang="ko-KR" sz="4400" spc="20" dirty="0">
              <a:solidFill>
                <a:schemeClr val="tx2">
                  <a:lumMod val="60000"/>
                  <a:lumOff val="40000"/>
                </a:schemeClr>
              </a:solidFill>
              <a:latin typeface="궁서체" panose="02030609000101010101" pitchFamily="17" charset="-127"/>
              <a:ea typeface="궁서체" panose="02030609000101010101" pitchFamily="17" charset="-127"/>
            </a:endParaRPr>
          </a:p>
          <a:p>
            <a:pPr marL="0" indent="0" algn="ctr">
              <a:buNone/>
            </a:pPr>
            <a:r>
              <a:rPr lang="ko-KR" altLang="en-US" dirty="0">
                <a:latin typeface="궁서체" panose="02030609000101010101" pitchFamily="17" charset="-127"/>
                <a:ea typeface="궁서체" panose="02030609000101010101" pitchFamily="17" charset="-127"/>
              </a:rPr>
              <a:t>물고기와 작물을 함께 길러 수확하는 방식을 말한다</a:t>
            </a:r>
            <a:r>
              <a:rPr lang="en-US" altLang="ko-KR" dirty="0">
                <a:latin typeface="궁서체" panose="02030609000101010101" pitchFamily="17" charset="-127"/>
                <a:ea typeface="궁서체" panose="02030609000101010101" pitchFamily="17" charset="-127"/>
              </a:rPr>
              <a:t>. </a:t>
            </a:r>
            <a:r>
              <a:rPr lang="ko-KR" altLang="en-US" dirty="0">
                <a:latin typeface="궁서체" panose="02030609000101010101" pitchFamily="17" charset="-127"/>
                <a:ea typeface="궁서체" panose="02030609000101010101" pitchFamily="17" charset="-127"/>
              </a:rPr>
              <a:t>즉</a:t>
            </a:r>
            <a:r>
              <a:rPr lang="en-US" altLang="ko-KR" dirty="0">
                <a:latin typeface="궁서체" panose="02030609000101010101" pitchFamily="17" charset="-127"/>
                <a:ea typeface="궁서체" panose="02030609000101010101" pitchFamily="17" charset="-127"/>
              </a:rPr>
              <a:t>, </a:t>
            </a:r>
            <a:r>
              <a:rPr lang="ko-KR" altLang="en-US" dirty="0">
                <a:latin typeface="궁서체" panose="02030609000101010101" pitchFamily="17" charset="-127"/>
                <a:ea typeface="궁서체" panose="02030609000101010101" pitchFamily="17" charset="-127"/>
              </a:rPr>
              <a:t>물고기를 키우면서 발생되는 유기물을 이용해 식물을 수경 재배하는 </a:t>
            </a:r>
            <a:r>
              <a:rPr lang="ko-KR" altLang="en-US" dirty="0" err="1">
                <a:latin typeface="궁서체" panose="02030609000101010101" pitchFamily="17" charset="-127"/>
                <a:ea typeface="궁서체" panose="02030609000101010101" pitchFamily="17" charset="-127"/>
              </a:rPr>
              <a:t>순환형</a:t>
            </a:r>
            <a:r>
              <a:rPr lang="ko-KR" altLang="en-US" dirty="0">
                <a:latin typeface="궁서체" panose="02030609000101010101" pitchFamily="17" charset="-127"/>
                <a:ea typeface="궁서체" panose="02030609000101010101" pitchFamily="17" charset="-127"/>
              </a:rPr>
              <a:t> 시스템</a:t>
            </a:r>
            <a:endParaRPr lang="ko-KR" altLang="en-US" sz="2800" b="1" spc="20" dirty="0">
              <a:solidFill>
                <a:schemeClr val="tx1"/>
              </a:solidFill>
              <a:latin typeface="궁서체" panose="02030609000101010101" pitchFamily="17" charset="-127"/>
              <a:ea typeface="궁서체" panose="02030609000101010101" pitchFamily="17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6AD3064-44BE-4A0C-85E0-E2244F4D23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"/>
          <a:stretch/>
        </p:blipFill>
        <p:spPr bwMode="auto">
          <a:xfrm>
            <a:off x="6288276" y="10"/>
            <a:ext cx="5903725" cy="6857990"/>
          </a:xfrm>
          <a:custGeom>
            <a:avLst/>
            <a:gdLst/>
            <a:ahLst/>
            <a:cxnLst/>
            <a:rect l="l" t="t" r="r" b="b"/>
            <a:pathLst>
              <a:path w="5903725" h="6858000">
                <a:moveTo>
                  <a:pt x="17547" y="0"/>
                </a:moveTo>
                <a:lnTo>
                  <a:pt x="5903725" y="0"/>
                </a:lnTo>
                <a:lnTo>
                  <a:pt x="5903725" y="6858000"/>
                </a:lnTo>
                <a:lnTo>
                  <a:pt x="57217" y="6858000"/>
                </a:lnTo>
                <a:lnTo>
                  <a:pt x="57185" y="6699667"/>
                </a:lnTo>
                <a:cubicBezTo>
                  <a:pt x="57923" y="6526851"/>
                  <a:pt x="61039" y="6384211"/>
                  <a:pt x="67005" y="6279216"/>
                </a:cubicBezTo>
                <a:cubicBezTo>
                  <a:pt x="108514" y="5194623"/>
                  <a:pt x="-44577" y="788432"/>
                  <a:pt x="13203" y="4200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155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31BDD-648D-410B-9ECD-B074571AA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927" y="3109451"/>
            <a:ext cx="4991828" cy="991494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ko-KR" altLang="en-US" spc="-100" dirty="0" err="1">
                <a:latin typeface="궁서체" panose="02030609000101010101" pitchFamily="17" charset="-127"/>
                <a:ea typeface="궁서체" panose="02030609000101010101" pitchFamily="17" charset="-127"/>
              </a:rPr>
              <a:t>아쿠아포닉스</a:t>
            </a:r>
            <a:r>
              <a:rPr lang="en-US" altLang="ko-KR" spc="-100" dirty="0">
                <a:latin typeface="궁서체" panose="02030609000101010101" pitchFamily="17" charset="-127"/>
                <a:ea typeface="궁서체" panose="02030609000101010101" pitchFamily="17" charset="-127"/>
              </a:rPr>
              <a:t> </a:t>
            </a:r>
            <a:r>
              <a:rPr lang="ko-KR" altLang="en-US" spc="-100" dirty="0">
                <a:latin typeface="궁서체" panose="02030609000101010101" pitchFamily="17" charset="-127"/>
                <a:ea typeface="궁서체" panose="02030609000101010101" pitchFamily="17" charset="-127"/>
              </a:rPr>
              <a:t>순환과정</a:t>
            </a:r>
            <a:br>
              <a:rPr lang="en-US" altLang="ko-KR" spc="-100" dirty="0">
                <a:latin typeface="궁서체" panose="02030609000101010101" pitchFamily="17" charset="-127"/>
                <a:ea typeface="궁서체" panose="02030609000101010101" pitchFamily="17" charset="-127"/>
              </a:rPr>
            </a:br>
            <a:endParaRPr lang="en-US" altLang="ko-KR" spc="-100" dirty="0">
              <a:latin typeface="궁서체" panose="02030609000101010101" pitchFamily="17" charset="-127"/>
              <a:ea typeface="궁서체" panose="02030609000101010101" pitchFamily="17" charset="-127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353A3A75-1303-473B-BAAF-E2DB250F066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95925" y="0"/>
            <a:ext cx="6696075" cy="6962775"/>
          </a:xfrm>
          <a:custGeom>
            <a:avLst/>
            <a:gdLst/>
            <a:ahLst/>
            <a:cxnLst/>
            <a:rect l="l" t="t" r="r" b="b"/>
            <a:pathLst>
              <a:path w="5014800" h="5409338">
                <a:moveTo>
                  <a:pt x="0" y="0"/>
                </a:moveTo>
                <a:lnTo>
                  <a:pt x="5014800" y="0"/>
                </a:lnTo>
                <a:lnTo>
                  <a:pt x="5014800" y="5409338"/>
                </a:lnTo>
                <a:lnTo>
                  <a:pt x="0" y="540933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제목 1">
            <a:extLst>
              <a:ext uri="{FF2B5EF4-FFF2-40B4-BE49-F238E27FC236}">
                <a16:creationId xmlns:a16="http://schemas.microsoft.com/office/drawing/2014/main" id="{68489CD6-2DFF-45E8-92A3-96B6DB6BD789}"/>
              </a:ext>
            </a:extLst>
          </p:cNvPr>
          <p:cNvSpPr txBox="1">
            <a:spLocks/>
          </p:cNvSpPr>
          <p:nvPr/>
        </p:nvSpPr>
        <p:spPr>
          <a:xfrm>
            <a:off x="335257" y="3109451"/>
            <a:ext cx="4991828" cy="1581731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 fontScale="97500"/>
          </a:bodyPr>
          <a:lstStyle>
            <a:lvl1pPr algn="l" defTabSz="914400" rtl="0" eaLnBrk="1" latinLnBrk="0" hangingPunct="1">
              <a:lnSpc>
                <a:spcPct val="105000"/>
              </a:lnSpc>
              <a:spcBef>
                <a:spcPct val="0"/>
              </a:spcBef>
              <a:buNone/>
              <a:defRPr sz="3600" kern="1200" cap="none" spc="1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en-US" altLang="ko-KR" sz="5600" spc="-100" dirty="0"/>
          </a:p>
        </p:txBody>
      </p:sp>
    </p:spTree>
    <p:extLst>
      <p:ext uri="{BB962C8B-B14F-4D97-AF65-F5344CB8AC3E}">
        <p14:creationId xmlns:p14="http://schemas.microsoft.com/office/powerpoint/2010/main" val="1538267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path" presetSubtype="0" accel="50000" decel="5000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Motion origin="layout" path="M -3.125E-6 3.33333E-6 C -3.125E-6 0.0331 0.02696 0.05995 0.06003 0.05995 C 0.09896 0.05995 0.11302 0.03009 0.11901 0.01203 L 0.125 -0.01204 C 0.13099 -0.0301 0.14597 -0.05996 0.18998 -0.05996 C 0.21797 -0.05996 0.25 -0.03311 0.25 3.33333E-6 C 0.25 0.0331 0.21797 0.05995 0.18998 0.05995 C 0.14597 0.05995 0.13099 0.03009 0.125 0.01203 L 0.11901 -0.01204 C 0.11302 -0.0301 0.09896 -0.05996 0.06003 -0.05996 C 0.02696 -0.05996 -3.125E-6 -0.03311 -3.125E-6 3.33333E-6 Z " pathEditMode="relative" rAng="0" ptsTypes="AAAAAAAAAAA">
                                      <p:cBhvr>
                                        <p:cTn id="6" dur="2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>
                <a:latin typeface="궁서체" panose="02030609000101010101" pitchFamily="17" charset="-127"/>
                <a:ea typeface="궁서체" panose="02030609000101010101" pitchFamily="17" charset="-127"/>
              </a:rPr>
              <a:t>작품 초기 사진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053" y="2179306"/>
            <a:ext cx="3621271" cy="4230716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870" y="2179306"/>
            <a:ext cx="3798917" cy="423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220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0D5E4C-B5C9-4A7B-A6FB-EFA255F6C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센서</a:t>
            </a:r>
            <a:r>
              <a:rPr lang="en-US" altLang="ko-KR" dirty="0"/>
              <a:t>(Sensor)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ED0A87-507C-4191-ACC8-098EE24D3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ko-KR" altLang="en-US" dirty="0"/>
              <a:t>① </a:t>
            </a:r>
            <a:r>
              <a:rPr lang="ko-KR" altLang="en-US" dirty="0">
                <a:solidFill>
                  <a:srgbClr val="00B050">
                    <a:alpha val="58000"/>
                  </a:srgbClr>
                </a:solidFill>
              </a:rPr>
              <a:t>공조센서</a:t>
            </a:r>
            <a:r>
              <a:rPr lang="en-US" altLang="ko-KR" dirty="0"/>
              <a:t>: </a:t>
            </a:r>
            <a:r>
              <a:rPr lang="ko-KR" altLang="en-US" dirty="0"/>
              <a:t>펜이 돌아가면서 위쪽에 있는 공기 와 아래쪽에 있는 공기를 같은 온도로 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② </a:t>
            </a:r>
            <a:r>
              <a:rPr lang="ko-KR" altLang="en-US" dirty="0" err="1">
                <a:solidFill>
                  <a:srgbClr val="FFFF00">
                    <a:alpha val="58000"/>
                  </a:srgbClr>
                </a:solidFill>
              </a:rPr>
              <a:t>온습도</a:t>
            </a:r>
            <a:r>
              <a:rPr lang="ko-KR" altLang="en-US" dirty="0">
                <a:solidFill>
                  <a:srgbClr val="FFFF00">
                    <a:alpha val="58000"/>
                  </a:srgbClr>
                </a:solidFill>
              </a:rPr>
              <a:t> 센서</a:t>
            </a:r>
            <a:r>
              <a:rPr lang="en-US" altLang="ko-KR" dirty="0"/>
              <a:t>: </a:t>
            </a:r>
            <a:r>
              <a:rPr lang="ko-KR" altLang="en-US" dirty="0"/>
              <a:t>온도와 습도를 측정해서 알려주는 역할을 합니다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③ </a:t>
            </a:r>
            <a:r>
              <a:rPr lang="ko-KR" altLang="en-US" dirty="0">
                <a:solidFill>
                  <a:srgbClr val="0070C0">
                    <a:alpha val="58000"/>
                  </a:srgbClr>
                </a:solidFill>
              </a:rPr>
              <a:t>조도 센서</a:t>
            </a:r>
            <a:r>
              <a:rPr lang="en-US" altLang="ko-KR" dirty="0"/>
              <a:t>: </a:t>
            </a:r>
            <a:r>
              <a:rPr lang="ko-KR" altLang="en-US" dirty="0"/>
              <a:t>빛의 세기에 따라 저항 값이 변하는 역할을 합니다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④ </a:t>
            </a:r>
            <a:r>
              <a:rPr lang="ko-KR" altLang="en-US" dirty="0">
                <a:solidFill>
                  <a:srgbClr val="FFC000">
                    <a:alpha val="58000"/>
                  </a:srgbClr>
                </a:solidFill>
              </a:rPr>
              <a:t>수위 센서</a:t>
            </a:r>
            <a:r>
              <a:rPr lang="en-US" altLang="ko-KR" dirty="0"/>
              <a:t>: </a:t>
            </a:r>
            <a:r>
              <a:rPr lang="ko-KR" altLang="en-US" dirty="0"/>
              <a:t>빗물 또는 물의 수위를 측정하는 역할</a:t>
            </a:r>
          </a:p>
          <a:p>
            <a:pPr marL="0" indent="0">
              <a:buNone/>
            </a:pPr>
            <a:r>
              <a:rPr lang="ko-KR" altLang="en-US" dirty="0"/>
              <a:t>⑤ </a:t>
            </a:r>
            <a:r>
              <a:rPr lang="ko-KR" altLang="en-US" dirty="0">
                <a:solidFill>
                  <a:srgbClr val="FF0000">
                    <a:alpha val="58000"/>
                  </a:srgbClr>
                </a:solidFill>
              </a:rPr>
              <a:t>수중펌프</a:t>
            </a:r>
            <a:r>
              <a:rPr lang="en-US" altLang="ko-KR" dirty="0"/>
              <a:t>: </a:t>
            </a:r>
            <a:r>
              <a:rPr lang="ko-KR" altLang="en-US" dirty="0"/>
              <a:t>액체에 운동에너지를 주어 액체의 위치를 바꾸어 주는 역할 입니다</a:t>
            </a:r>
            <a:r>
              <a:rPr lang="en-US" altLang="ko-KR" dirty="0"/>
              <a:t>.</a:t>
            </a:r>
            <a:endParaRPr lang="ko-KR" altLang="en-US" dirty="0"/>
          </a:p>
          <a:p>
            <a:pPr marL="0" indent="0">
              <a:buNone/>
            </a:pPr>
            <a:r>
              <a:rPr lang="ko-KR" altLang="en-US" dirty="0"/>
              <a:t>⑥ </a:t>
            </a:r>
            <a:r>
              <a:rPr lang="ko-KR" altLang="en-US" dirty="0">
                <a:solidFill>
                  <a:srgbClr val="92D050">
                    <a:alpha val="58000"/>
                  </a:srgbClr>
                </a:solidFill>
              </a:rPr>
              <a:t>블루투스</a:t>
            </a:r>
            <a:r>
              <a:rPr lang="en-US" altLang="ko-KR" dirty="0"/>
              <a:t>: </a:t>
            </a:r>
            <a:r>
              <a:rPr lang="ko-KR" altLang="en-US" dirty="0"/>
              <a:t>휴대폰</a:t>
            </a:r>
            <a:r>
              <a:rPr lang="en-US" altLang="ko-KR" dirty="0"/>
              <a:t>, </a:t>
            </a:r>
            <a:r>
              <a:rPr lang="ko-KR" altLang="en-US" dirty="0"/>
              <a:t>노트북</a:t>
            </a:r>
            <a:r>
              <a:rPr lang="en-US" altLang="ko-KR" dirty="0"/>
              <a:t>, </a:t>
            </a:r>
            <a:r>
              <a:rPr lang="ko-KR" altLang="en-US" dirty="0"/>
              <a:t>이어폰</a:t>
            </a:r>
            <a:r>
              <a:rPr lang="en-US" altLang="ko-KR" dirty="0"/>
              <a:t>,</a:t>
            </a:r>
            <a:r>
              <a:rPr lang="ko-KR" altLang="en-US" dirty="0"/>
              <a:t>등의 휴대기기를 서로 연결해 정보를 교환하는 장치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※ </a:t>
            </a:r>
            <a:r>
              <a:rPr lang="ko-KR" altLang="en-US" dirty="0"/>
              <a:t>모터</a:t>
            </a:r>
            <a:r>
              <a:rPr lang="en-US" altLang="ko-KR" dirty="0"/>
              <a:t> = </a:t>
            </a:r>
            <a:r>
              <a:rPr lang="ko-KR" altLang="en-US" dirty="0"/>
              <a:t>공조</a:t>
            </a:r>
            <a:r>
              <a:rPr lang="en-US" altLang="ko-KR" dirty="0"/>
              <a:t> / </a:t>
            </a:r>
            <a:r>
              <a:rPr lang="ko-KR" altLang="en-US" dirty="0"/>
              <a:t> 온도</a:t>
            </a:r>
            <a:r>
              <a:rPr lang="en-US" altLang="ko-KR" dirty="0"/>
              <a:t>, </a:t>
            </a:r>
            <a:r>
              <a:rPr lang="ko-KR" altLang="en-US" dirty="0"/>
              <a:t>조도</a:t>
            </a:r>
            <a:r>
              <a:rPr lang="en-US" altLang="ko-KR" dirty="0"/>
              <a:t>, </a:t>
            </a:r>
            <a:r>
              <a:rPr lang="ko-KR" altLang="en-US" dirty="0"/>
              <a:t>수위 </a:t>
            </a:r>
            <a:r>
              <a:rPr lang="en-US" altLang="ko-KR" dirty="0"/>
              <a:t>(</a:t>
            </a:r>
            <a:r>
              <a:rPr lang="ko-KR" altLang="en-US" dirty="0"/>
              <a:t>센서</a:t>
            </a:r>
            <a:r>
              <a:rPr lang="en-US" altLang="ko-KR" dirty="0"/>
              <a:t>)</a:t>
            </a:r>
            <a:r>
              <a:rPr lang="ko-KR" altLang="en-US" dirty="0"/>
              <a:t> 사용 </a:t>
            </a:r>
            <a:r>
              <a:rPr lang="en-US" altLang="ko-KR" dirty="0"/>
              <a:t>/</a:t>
            </a:r>
            <a:r>
              <a:rPr lang="ko-KR" altLang="en-US" dirty="0"/>
              <a:t> 수중 펌프 사용 </a:t>
            </a:r>
            <a:r>
              <a:rPr lang="en-US" altLang="ko-KR" dirty="0"/>
              <a:t>/</a:t>
            </a:r>
            <a:r>
              <a:rPr lang="ko-KR" altLang="en-US" dirty="0"/>
              <a:t> 휴대폰으로 제어 가능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7241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F04BC6-B05C-42E6-BE4E-0818067E4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2763" y="249489"/>
            <a:ext cx="4991961" cy="1477328"/>
          </a:xfrm>
        </p:spPr>
        <p:txBody>
          <a:bodyPr wrap="square" anchor="ctr">
            <a:normAutofit/>
          </a:bodyPr>
          <a:lstStyle/>
          <a:p>
            <a:pPr algn="ctr"/>
            <a:r>
              <a:rPr lang="ko-KR" altLang="en-US" sz="3200" dirty="0"/>
              <a:t>기대 효과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1062AB-10E5-426E-A44E-1A51489D6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1730" y="2208912"/>
            <a:ext cx="5812993" cy="3648713"/>
          </a:xfrm>
        </p:spPr>
        <p:txBody>
          <a:bodyPr>
            <a:normAutofit/>
          </a:bodyPr>
          <a:lstStyle/>
          <a:p>
            <a:r>
              <a:rPr lang="ko-KR" altLang="en-US" sz="1800" dirty="0"/>
              <a:t>물의 소비량을 줄게 함으로써 자원의 고갈을 줄일 수 있다</a:t>
            </a:r>
            <a:endParaRPr lang="en-US" altLang="ko-KR" sz="1800" dirty="0"/>
          </a:p>
          <a:p>
            <a:r>
              <a:rPr lang="ko-KR" altLang="en-US" sz="1800" dirty="0"/>
              <a:t>날씨에 대한 제약이 적어 지속적으로 이용할 수 있다</a:t>
            </a:r>
            <a:r>
              <a:rPr lang="en-US" altLang="ko-KR" sz="1800" dirty="0"/>
              <a:t>.</a:t>
            </a:r>
            <a:endParaRPr lang="en-US" altLang="ko-KR" sz="2800" dirty="0"/>
          </a:p>
          <a:p>
            <a:r>
              <a:rPr lang="ko-KR" altLang="en-US" sz="1800" dirty="0"/>
              <a:t>친환경적으로 식물을 재배할 수 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식물에 방해되는 해충이나 잡초들의 제약을 받지 않는다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최소한의 공간으로  높은 생산성을 얻을 수 있다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E70BCC4-4176-4499-8C1B-85D2FF28B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34723" y="2208912"/>
            <a:ext cx="4694686" cy="3225338"/>
          </a:xfrm>
          <a:custGeom>
            <a:avLst/>
            <a:gdLst/>
            <a:ahLst/>
            <a:cxnLst/>
            <a:rect l="l" t="t" r="r" b="b"/>
            <a:pathLst>
              <a:path w="5014800" h="5409338">
                <a:moveTo>
                  <a:pt x="0" y="0"/>
                </a:moveTo>
                <a:lnTo>
                  <a:pt x="5014800" y="0"/>
                </a:lnTo>
                <a:lnTo>
                  <a:pt x="5014800" y="5409338"/>
                </a:lnTo>
                <a:lnTo>
                  <a:pt x="0" y="540933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309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7EF8A3-AF9A-4CCC-A7B4-34E459543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0074" y="1378132"/>
            <a:ext cx="2865988" cy="4132262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altLang="ko-KR" sz="5600" spc="-100" dirty="0"/>
              <a:t> Thank</a:t>
            </a:r>
            <a:br>
              <a:rPr lang="en-US" altLang="ko-KR" sz="5600" spc="-100" dirty="0"/>
            </a:br>
            <a:r>
              <a:rPr lang="en-US" altLang="ko-KR" sz="5600" spc="-100" dirty="0"/>
              <a:t>you</a:t>
            </a:r>
            <a:br>
              <a:rPr lang="en-US" altLang="ko-KR" sz="5600" spc="-100" dirty="0"/>
            </a:br>
            <a:br>
              <a:rPr lang="en-US" altLang="ko-KR" sz="5600" spc="-100" dirty="0"/>
            </a:br>
            <a:endParaRPr lang="en-US" altLang="ko-KR" sz="5600" spc="-100" dirty="0"/>
          </a:p>
        </p:txBody>
      </p:sp>
      <p:pic>
        <p:nvPicPr>
          <p:cNvPr id="5" name="그림 4" descr="텍스트, 장식, 칠한이(가) 표시된 사진&#10;&#10;자동 생성된 설명">
            <a:extLst>
              <a:ext uri="{FF2B5EF4-FFF2-40B4-BE49-F238E27FC236}">
                <a16:creationId xmlns:a16="http://schemas.microsoft.com/office/drawing/2014/main" id="{C001210B-8A43-4656-AF33-5649FE3CD4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93" y="400237"/>
            <a:ext cx="8430274" cy="560011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51371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C 0.06901 -3.33333E-6 0.125 0.05602 0.125 0.125 C 0.125 0.19398 0.06901 0.25 3.125E-6 0.25 C -0.06901 0.25 -0.125 0.19398 -0.125 0.125 C -0.125 0.05602 -0.06901 -3.33333E-6 3.125E-6 -3.33333E-6 Z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회로">
  <a:themeElements>
    <a:clrScheme name="회로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회로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회로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 Guardians Team PPT" id="{A8FDAC23-EA9A-47E9-A52F-C84C48BE3006}" vid="{B4913BAD-6D18-4FE0-8A05-0FA505DF46F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Fish Guardians Team PPT</Template>
  <TotalTime>14</TotalTime>
  <Words>249</Words>
  <Application>Microsoft Office PowerPoint</Application>
  <PresentationFormat>와이드스크린</PresentationFormat>
  <Paragraphs>30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궁서체</vt:lpstr>
      <vt:lpstr>바탕체</vt:lpstr>
      <vt:lpstr>Arial</vt:lpstr>
      <vt:lpstr>The Hand Extrablack</vt:lpstr>
      <vt:lpstr>Tw Cen MT</vt:lpstr>
      <vt:lpstr>회로</vt:lpstr>
      <vt:lpstr>Fish Guardians</vt:lpstr>
      <vt:lpstr>팀원 소개</vt:lpstr>
      <vt:lpstr>Fish Guardians 팀의 목적</vt:lpstr>
      <vt:lpstr>PowerPoint 프레젠테이션</vt:lpstr>
      <vt:lpstr>아쿠아포닉스 순환과정 </vt:lpstr>
      <vt:lpstr>작품 초기 사진</vt:lpstr>
      <vt:lpstr>센서(Sensor)</vt:lpstr>
      <vt:lpstr>기대 효과</vt:lpstr>
      <vt:lpstr> Thank you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Fish Guardians</dc:title>
  <dc:creator>jungwin10</dc:creator>
  <cp:lastModifiedBy>윤영빈</cp:lastModifiedBy>
  <cp:revision>7</cp:revision>
  <dcterms:created xsi:type="dcterms:W3CDTF">2022-03-29T12:31:31Z</dcterms:created>
  <dcterms:modified xsi:type="dcterms:W3CDTF">2022-03-31T07:40:46Z</dcterms:modified>
</cp:coreProperties>
</file>

<file path=docProps/thumbnail.jpeg>
</file>